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40" r:id="rId3"/>
    <p:sldId id="341" r:id="rId4"/>
    <p:sldId id="342" r:id="rId5"/>
    <p:sldId id="348" r:id="rId6"/>
    <p:sldId id="351" r:id="rId7"/>
    <p:sldId id="343" r:id="rId8"/>
    <p:sldId id="350" r:id="rId9"/>
    <p:sldId id="349" r:id="rId10"/>
    <p:sldId id="344" r:id="rId11"/>
    <p:sldId id="345" r:id="rId12"/>
    <p:sldId id="346" r:id="rId13"/>
    <p:sldId id="347" r:id="rId14"/>
    <p:sldId id="338" r:id="rId1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006699"/>
    <a:srgbClr val="174A75"/>
    <a:srgbClr val="164A76"/>
    <a:srgbClr val="154A76"/>
    <a:srgbClr val="0065B0"/>
    <a:srgbClr val="FF0505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2"/>
  </p:normalViewPr>
  <p:slideViewPr>
    <p:cSldViewPr>
      <p:cViewPr varScale="1">
        <p:scale>
          <a:sx n="138" d="100"/>
          <a:sy n="138" d="100"/>
        </p:scale>
        <p:origin x="75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B21C36F-3D9D-4C17-B60D-5CF189A067ED}" type="datetimeFigureOut">
              <a:rPr lang="en-JM"/>
              <a:pPr>
                <a:defRPr/>
              </a:pPr>
              <a:t>27/4/2017</a:t>
            </a:fld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CF9A5CF-558B-4EB9-BEB1-EC9166B398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777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082A7D35-A956-4A43-8581-DE6D6CE788A6}" type="datetimeFigureOut">
              <a:rPr lang="en-JM"/>
              <a:pPr>
                <a:defRPr/>
              </a:pPr>
              <a:t>27/4/2017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673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65941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39516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3959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3072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0712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2960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195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640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0381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6053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6785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2214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 responsive picture from phone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338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0267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3F45A8-EFFB-45EA-B061-44A258B2EA7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79980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077913"/>
            <a:ext cx="392588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295400" y="1200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1295400" y="14287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295400" y="22669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1295400" y="24955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295400" y="33337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295400" y="35623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709141" y="1352550"/>
            <a:ext cx="3429000" cy="19602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8B7613-325B-427A-A30B-D9A0483802C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0465478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3975"/>
            <a:ext cx="491807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791200" y="1373187"/>
            <a:ext cx="2667000" cy="665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0" y="2190750"/>
            <a:ext cx="2819400" cy="360363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791200" y="2551113"/>
            <a:ext cx="28194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791200" y="3257551"/>
            <a:ext cx="2819400" cy="38100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791200" y="3638550"/>
            <a:ext cx="29718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125304" y="1700784"/>
            <a:ext cx="3429000" cy="2065944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2F3572-81AB-4E29-86CA-624E5B8F0E7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54483792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32004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60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72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528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2484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8"/>
          <p:cNvSpPr>
            <a:spLocks noGrp="1"/>
          </p:cNvSpPr>
          <p:nvPr>
            <p:ph sz="quarter" idx="37"/>
          </p:nvPr>
        </p:nvSpPr>
        <p:spPr>
          <a:xfrm>
            <a:off x="4572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8"/>
          <p:cNvSpPr>
            <a:spLocks noGrp="1"/>
          </p:cNvSpPr>
          <p:nvPr>
            <p:ph sz="quarter" idx="38"/>
          </p:nvPr>
        </p:nvSpPr>
        <p:spPr>
          <a:xfrm>
            <a:off x="33528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8"/>
          <p:cNvSpPr>
            <a:spLocks noGrp="1"/>
          </p:cNvSpPr>
          <p:nvPr>
            <p:ph sz="quarter" idx="39"/>
          </p:nvPr>
        </p:nvSpPr>
        <p:spPr>
          <a:xfrm>
            <a:off x="62484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BE64E-01F7-4F54-850A-46ACD4C73C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0403029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1E94F-F3DF-4937-BBB1-41B557DAF2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91683269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69420C-234E-4186-AEF0-0A35E6A32C4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9787753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6255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01FD8-7056-4983-94A2-6425551D071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5123778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334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908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6482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67056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25146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9"/>
          </p:nvPr>
        </p:nvSpPr>
        <p:spPr>
          <a:xfrm>
            <a:off x="45720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7"/>
          <p:cNvSpPr>
            <a:spLocks noGrp="1"/>
          </p:cNvSpPr>
          <p:nvPr>
            <p:ph sz="quarter" idx="20"/>
          </p:nvPr>
        </p:nvSpPr>
        <p:spPr>
          <a:xfrm>
            <a:off x="66294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7"/>
          <p:cNvSpPr>
            <a:spLocks noGrp="1"/>
          </p:cNvSpPr>
          <p:nvPr>
            <p:ph sz="quarter" idx="21"/>
          </p:nvPr>
        </p:nvSpPr>
        <p:spPr>
          <a:xfrm>
            <a:off x="4572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7"/>
          <p:cNvSpPr>
            <a:spLocks noGrp="1"/>
          </p:cNvSpPr>
          <p:nvPr>
            <p:ph sz="quarter" idx="26"/>
          </p:nvPr>
        </p:nvSpPr>
        <p:spPr>
          <a:xfrm>
            <a:off x="25146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7"/>
          <p:cNvSpPr>
            <a:spLocks noGrp="1"/>
          </p:cNvSpPr>
          <p:nvPr>
            <p:ph sz="quarter" idx="27"/>
          </p:nvPr>
        </p:nvSpPr>
        <p:spPr>
          <a:xfrm>
            <a:off x="45720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7"/>
          <p:cNvSpPr>
            <a:spLocks noGrp="1"/>
          </p:cNvSpPr>
          <p:nvPr>
            <p:ph sz="quarter" idx="28"/>
          </p:nvPr>
        </p:nvSpPr>
        <p:spPr>
          <a:xfrm>
            <a:off x="66294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7"/>
          <p:cNvSpPr>
            <a:spLocks noGrp="1"/>
          </p:cNvSpPr>
          <p:nvPr>
            <p:ph sz="quarter" idx="29"/>
          </p:nvPr>
        </p:nvSpPr>
        <p:spPr>
          <a:xfrm>
            <a:off x="4572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334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30"/>
          </p:nvPr>
        </p:nvSpPr>
        <p:spPr>
          <a:xfrm>
            <a:off x="25908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31"/>
          </p:nvPr>
        </p:nvSpPr>
        <p:spPr>
          <a:xfrm>
            <a:off x="46482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67056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1224A-2F11-47DF-968E-B4B8053171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37587332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304800" y="1657350"/>
            <a:ext cx="4572000" cy="25717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562600" y="2266950"/>
            <a:ext cx="2667000" cy="17526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562600" y="1885950"/>
            <a:ext cx="2438400" cy="285750"/>
          </a:xfrm>
          <a:solidFill>
            <a:srgbClr val="006699"/>
          </a:solidFill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EA995-827D-45F7-9EA0-026D244D56C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8206008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123950"/>
            <a:ext cx="4343400" cy="31051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41A89-FE03-4018-9355-2EF170E85C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860496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228600" y="1600200"/>
            <a:ext cx="4572000" cy="26479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8"/>
          <p:cNvSpPr>
            <a:spLocks noGrp="1"/>
          </p:cNvSpPr>
          <p:nvPr>
            <p:ph sz="quarter" idx="37"/>
          </p:nvPr>
        </p:nvSpPr>
        <p:spPr>
          <a:xfrm>
            <a:off x="4876800" y="1935748"/>
            <a:ext cx="8382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8"/>
          <p:cNvSpPr>
            <a:spLocks noGrp="1"/>
          </p:cNvSpPr>
          <p:nvPr>
            <p:ph sz="quarter" idx="38"/>
          </p:nvPr>
        </p:nvSpPr>
        <p:spPr>
          <a:xfrm>
            <a:off x="4876800" y="25643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8"/>
          <p:cNvSpPr>
            <a:spLocks noGrp="1"/>
          </p:cNvSpPr>
          <p:nvPr>
            <p:ph sz="quarter" idx="39"/>
          </p:nvPr>
        </p:nvSpPr>
        <p:spPr>
          <a:xfrm>
            <a:off x="4876800" y="31739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8"/>
          <p:cNvSpPr>
            <a:spLocks noGrp="1"/>
          </p:cNvSpPr>
          <p:nvPr>
            <p:ph sz="quarter" idx="40"/>
          </p:nvPr>
        </p:nvSpPr>
        <p:spPr>
          <a:xfrm>
            <a:off x="4876800" y="37835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9A1F-2C94-4411-8AE5-2C72312DA4E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75424656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0FD3-E1A0-412F-9E9D-8BBC0FFD8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34687578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5"/>
          </p:nvPr>
        </p:nvSpPr>
        <p:spPr>
          <a:xfrm>
            <a:off x="228600" y="1600200"/>
            <a:ext cx="4572000" cy="26289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SmartArt graphic</a:t>
            </a:r>
            <a:endParaRPr lang="en-JM" noProof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8"/>
          <p:cNvSpPr>
            <a:spLocks noGrp="1"/>
          </p:cNvSpPr>
          <p:nvPr>
            <p:ph sz="quarter" idx="37"/>
          </p:nvPr>
        </p:nvSpPr>
        <p:spPr>
          <a:xfrm>
            <a:off x="4953000" y="1935748"/>
            <a:ext cx="7620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8"/>
          </p:nvPr>
        </p:nvSpPr>
        <p:spPr>
          <a:xfrm>
            <a:off x="4953000" y="25643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9"/>
          </p:nvPr>
        </p:nvSpPr>
        <p:spPr>
          <a:xfrm>
            <a:off x="4953000" y="31739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8"/>
          <p:cNvSpPr>
            <a:spLocks noGrp="1"/>
          </p:cNvSpPr>
          <p:nvPr>
            <p:ph sz="quarter" idx="40"/>
          </p:nvPr>
        </p:nvSpPr>
        <p:spPr>
          <a:xfrm>
            <a:off x="4953000" y="37835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D8B1B-AA20-45AC-920C-2BA9469A2BA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6564305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3400" y="990600"/>
            <a:ext cx="8001000" cy="2495550"/>
          </a:xfr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800600" y="3714750"/>
            <a:ext cx="3810000" cy="685800"/>
          </a:xfrm>
        </p:spPr>
        <p:txBody>
          <a:bodyPr>
            <a:noAutofit/>
          </a:bodyPr>
          <a:lstStyle>
            <a:lvl1pPr algn="r"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533400" y="363855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533400" y="3943350"/>
            <a:ext cx="29718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457200" y="4781550"/>
            <a:ext cx="6019800" cy="2936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3A1400-DA19-4661-ACEB-849D8E2651C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96124534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5334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31242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5" name="Picture Placeholder 19"/>
          <p:cNvSpPr>
            <a:spLocks noGrp="1"/>
          </p:cNvSpPr>
          <p:nvPr>
            <p:ph type="pic" sz="quarter" idx="27"/>
          </p:nvPr>
        </p:nvSpPr>
        <p:spPr>
          <a:xfrm>
            <a:off x="57150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5334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7" name="Picture Placeholder 19"/>
          <p:cNvSpPr>
            <a:spLocks noGrp="1"/>
          </p:cNvSpPr>
          <p:nvPr>
            <p:ph type="pic" sz="quarter" idx="29"/>
          </p:nvPr>
        </p:nvSpPr>
        <p:spPr>
          <a:xfrm>
            <a:off x="31242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18" name="Picture Placeholder 19"/>
          <p:cNvSpPr>
            <a:spLocks noGrp="1"/>
          </p:cNvSpPr>
          <p:nvPr>
            <p:ph type="pic" sz="quarter" idx="30"/>
          </p:nvPr>
        </p:nvSpPr>
        <p:spPr>
          <a:xfrm>
            <a:off x="57150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5334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31242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57150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5334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40"/>
          </p:nvPr>
        </p:nvSpPr>
        <p:spPr>
          <a:xfrm>
            <a:off x="31242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41"/>
          </p:nvPr>
        </p:nvSpPr>
        <p:spPr>
          <a:xfrm>
            <a:off x="57150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273FD-1EAA-4DF2-BA70-DD9012FAD4C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646124924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3400" y="1029611"/>
            <a:ext cx="7772400" cy="39914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Futura LT Condense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533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533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4724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4724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1371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8"/>
          </p:nvPr>
        </p:nvSpPr>
        <p:spPr>
          <a:xfrm>
            <a:off x="1371600" y="2076450"/>
            <a:ext cx="2971800" cy="8001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5562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4"/>
          <p:cNvSpPr>
            <a:spLocks noGrp="1"/>
          </p:cNvSpPr>
          <p:nvPr>
            <p:ph sz="quarter" idx="20"/>
          </p:nvPr>
        </p:nvSpPr>
        <p:spPr>
          <a:xfrm>
            <a:off x="5562600" y="20764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1371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4"/>
          <p:cNvSpPr>
            <a:spLocks noGrp="1"/>
          </p:cNvSpPr>
          <p:nvPr>
            <p:ph sz="quarter" idx="22"/>
          </p:nvPr>
        </p:nvSpPr>
        <p:spPr>
          <a:xfrm>
            <a:off x="1371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5562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4"/>
          <p:cNvSpPr>
            <a:spLocks noGrp="1"/>
          </p:cNvSpPr>
          <p:nvPr>
            <p:ph sz="quarter" idx="24"/>
          </p:nvPr>
        </p:nvSpPr>
        <p:spPr>
          <a:xfrm>
            <a:off x="5562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533400" y="1047750"/>
            <a:ext cx="1905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2590800" y="1047750"/>
            <a:ext cx="20574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724400" y="1047750"/>
            <a:ext cx="1524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6400800" y="1047750"/>
            <a:ext cx="18288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E903D7-1F55-4FFB-83F2-481211F38EE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00176353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33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8"/>
          <p:cNvSpPr>
            <a:spLocks noGrp="1"/>
          </p:cNvSpPr>
          <p:nvPr>
            <p:ph sz="quarter" idx="39"/>
          </p:nvPr>
        </p:nvSpPr>
        <p:spPr>
          <a:xfrm>
            <a:off x="533400" y="1047750"/>
            <a:ext cx="210312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8"/>
          <p:cNvSpPr>
            <a:spLocks noGrp="1"/>
          </p:cNvSpPr>
          <p:nvPr>
            <p:ph sz="quarter" idx="40"/>
          </p:nvPr>
        </p:nvSpPr>
        <p:spPr>
          <a:xfrm>
            <a:off x="33528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8"/>
          <p:cNvSpPr>
            <a:spLocks noGrp="1"/>
          </p:cNvSpPr>
          <p:nvPr>
            <p:ph sz="quarter" idx="41"/>
          </p:nvPr>
        </p:nvSpPr>
        <p:spPr>
          <a:xfrm>
            <a:off x="62484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42"/>
          </p:nvPr>
        </p:nvSpPr>
        <p:spPr>
          <a:xfrm>
            <a:off x="33528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3"/>
          </p:nvPr>
        </p:nvSpPr>
        <p:spPr>
          <a:xfrm>
            <a:off x="6248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2FD8A-2D07-43F3-A126-76BC70E4FFF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50958558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599" y="1504950"/>
            <a:ext cx="3654357" cy="295275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800600" y="1504950"/>
            <a:ext cx="3733800" cy="2971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8"/>
          <p:cNvSpPr>
            <a:spLocks noGrp="1"/>
          </p:cNvSpPr>
          <p:nvPr>
            <p:ph sz="quarter" idx="39"/>
          </p:nvPr>
        </p:nvSpPr>
        <p:spPr>
          <a:xfrm>
            <a:off x="609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40"/>
          </p:nvPr>
        </p:nvSpPr>
        <p:spPr>
          <a:xfrm>
            <a:off x="4800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B27E2-B4FC-4DE2-9D62-D0489B5369A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22127782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33400" y="1790700"/>
            <a:ext cx="4419600" cy="245745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257800" y="37909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257800" y="2419350"/>
            <a:ext cx="3429000" cy="1219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257800" y="1733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99DD8-C017-45D9-A565-7A5B4710BF9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584178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6CAFC-D344-49A8-A4D4-E688D7E9057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73223009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410200" y="1498854"/>
            <a:ext cx="2971800" cy="310896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8"/>
          <p:cNvSpPr>
            <a:spLocks noGrp="1"/>
          </p:cNvSpPr>
          <p:nvPr>
            <p:ph sz="quarter" idx="36"/>
          </p:nvPr>
        </p:nvSpPr>
        <p:spPr>
          <a:xfrm>
            <a:off x="5410200" y="114300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2114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7E5F6-59C4-44E7-88A3-8CDCD4A8775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416401068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table</a:t>
            </a:r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Futura LT Bold"/>
                <a:cs typeface="Futura LT Bold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3305F-C108-4934-87DC-EDEAF28B346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3338945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185C4-1512-40CD-ADFB-D85F07D2899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1152021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3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34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3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434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33400" y="1123950"/>
            <a:ext cx="24384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343400" y="112395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33400" y="2971800"/>
            <a:ext cx="25908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343400" y="297180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E5A51-5E4F-433D-A4D7-59F7209C40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7543779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3400" y="1619250"/>
            <a:ext cx="3962400" cy="240030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1009650"/>
            <a:ext cx="8077200" cy="342900"/>
          </a:xfrm>
        </p:spPr>
        <p:txBody>
          <a:bodyPr>
            <a:no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172200" y="17335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172200" y="20383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172200" y="23431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172200" y="26479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67400" y="31813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67400" y="34861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8200" y="17335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8200" y="20383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48200" y="23431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648200" y="26479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83CF4-0A4A-49F5-ACDB-1F2F711C300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003622598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7A130A-C58B-4E18-A05D-0552B795CB5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43346018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0" name="Oval 9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2" name="Chevron 11"/>
          <p:cNvSpPr/>
          <p:nvPr userDrawn="1"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0D71A-465F-4AB2-B9FB-202E196DD8D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6998797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C993A-98E7-4461-989F-972C4B4A53A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8775934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51371"/>
            <a:ext cx="4040188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9715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51371"/>
            <a:ext cx="4041775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EC885-6D61-4DFF-9608-C51C6211144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95634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6CD8E-D415-4728-8D1F-66F4010DD0F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83583904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EF84E-76CC-427A-8C4F-0F48A7C0F6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35763163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09650" y="1882588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9052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8008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584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505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3754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1E38C-77C3-4F47-9192-7A06451B136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9946020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6363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066800" y="1639761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8290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6484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2216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124200" y="3800094"/>
            <a:ext cx="2971800" cy="435864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58604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967FDF-759A-4119-8E33-181F5A57C78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7490600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Futura LT Condensed" pitchFamily="2" charset="0"/>
              </a:defRPr>
            </a:lvl1pPr>
          </a:lstStyle>
          <a:p>
            <a:pPr>
              <a:defRPr/>
            </a:pPr>
            <a:fld id="{EE672910-75FF-4C1E-8EE2-A7599B1DEC3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006699"/>
              </a:solidFill>
              <a:latin typeface="Futura LT Condensed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60166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0" y="6477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94238"/>
            <a:ext cx="9144000" cy="468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4" name="Oval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8" name="Chevron 17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7F7F7F"/>
                </a:solidFill>
                <a:latin typeface="Trajan Pro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809" r:id="rId9"/>
    <p:sldLayoutId id="2147483810" r:id="rId10"/>
    <p:sldLayoutId id="2147483811" r:id="rId11"/>
    <p:sldLayoutId id="2147483812" r:id="rId12"/>
    <p:sldLayoutId id="2147483792" r:id="rId13"/>
    <p:sldLayoutId id="2147483813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814" r:id="rId21"/>
    <p:sldLayoutId id="2147483799" r:id="rId22"/>
    <p:sldLayoutId id="2147483815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16" r:id="rId32"/>
    <p:sldLayoutId id="2147483817" r:id="rId33"/>
  </p:sldLayoutIdLst>
  <p:transition spd="slow"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Trajan Pro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ＭＳ Ｐゴシック" charset="0"/>
          <a:cs typeface="Futura LT Condensed"/>
        </a:defRPr>
      </a:lvl1pPr>
      <a:lvl2pPr marL="742950" indent="-2857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2pPr>
      <a:lvl3pPr marL="11430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3pPr>
      <a:lvl4pPr marL="16002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4pPr>
      <a:lvl5pPr marL="20574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608263"/>
            <a:ext cx="6400800" cy="1006646"/>
          </a:xfrm>
        </p:spPr>
        <p:txBody>
          <a:bodyPr rtlCol="0">
            <a:normAutofit fontScale="5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4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CS452 – Senior Software Engineering Capstone Project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Michelle </a:t>
            </a:r>
            <a:r>
              <a:rPr lang="en-JM" sz="2200" dirty="0" err="1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Cominotto</a:t>
            </a:r>
            <a:r>
              <a:rPr lang="en-JM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JM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Haley Hardwick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Taylor Jellico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Ben </a:t>
            </a:r>
            <a:r>
              <a:rPr lang="en-JM" sz="2200" dirty="0" err="1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Wanagat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JM" sz="2200" dirty="0">
              <a:solidFill>
                <a:srgbClr val="174A75"/>
              </a:solidFill>
              <a:latin typeface="Futura LT Bold"/>
              <a:ea typeface="+mn-ea"/>
              <a:cs typeface="Futura LT Bold"/>
            </a:endParaRPr>
          </a:p>
        </p:txBody>
      </p:sp>
      <p:sp>
        <p:nvSpPr>
          <p:cNvPr id="5" name="Oval 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4419600" y="4248150"/>
            <a:ext cx="365125" cy="36512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:a14="http://schemas.microsoft.com/office/drawing/2010/main" xmlns="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3638550"/>
            <a:ext cx="3810000" cy="3429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400" dirty="0">
                <a:solidFill>
                  <a:srgbClr val="006699"/>
                </a:solidFill>
                <a:latin typeface="BebasNEUE" pitchFamily="34" charset="0"/>
              </a:rPr>
              <a:t>Spring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14550"/>
            <a:ext cx="6553200" cy="457200"/>
          </a:xfrm>
        </p:spPr>
        <p:txBody>
          <a:bodyPr/>
          <a:lstStyle/>
          <a:p>
            <a:pPr eaLnBrk="1" hangingPunct="1"/>
            <a:r>
              <a:rPr lang="en-JM" dirty="0">
                <a:solidFill>
                  <a:srgbClr val="006699"/>
                </a:solidFill>
                <a:latin typeface="Trajan Pro" pitchFamily="18" charset="0"/>
                <a:ea typeface="ＭＳ Ｐゴシック" pitchFamily="34" charset="-128"/>
              </a:rPr>
              <a:t>The SK Salon Website</a:t>
            </a:r>
          </a:p>
        </p:txBody>
      </p:sp>
      <p:sp>
        <p:nvSpPr>
          <p:cNvPr id="6" name="Chevron 5"/>
          <p:cNvSpPr/>
          <p:nvPr/>
        </p:nvSpPr>
        <p:spPr>
          <a:xfrm>
            <a:off x="4556125" y="4362450"/>
            <a:ext cx="107950" cy="136525"/>
          </a:xfrm>
          <a:prstGeom prst="chevron">
            <a:avLst>
              <a:gd name="adj" fmla="val 79255"/>
            </a:avLst>
          </a:prstGeom>
          <a:solidFill>
            <a:srgbClr val="006699"/>
          </a:solidFill>
          <a:ln w="127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pic>
        <p:nvPicPr>
          <p:cNvPr id="12297" name="Picture 3" descr="ASU_MASTERLOGO_NO_BORDER_H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66750"/>
            <a:ext cx="48450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The website meets all requirements standards set forth in the first customer meeting</a:t>
            </a:r>
          </a:p>
          <a:p>
            <a:r>
              <a:rPr lang="en-US" sz="2200" b="1" dirty="0"/>
              <a:t>Improvements were made based on customer feedback at the final meeting</a:t>
            </a:r>
          </a:p>
          <a:p>
            <a:r>
              <a:rPr lang="en-US" sz="2200" b="1" dirty="0"/>
              <a:t>The site is live and functioning, as per customer approval</a:t>
            </a:r>
          </a:p>
        </p:txBody>
      </p:sp>
    </p:spTree>
    <p:extLst>
      <p:ext uri="{BB962C8B-B14F-4D97-AF65-F5344CB8AC3E}">
        <p14:creationId xmlns:p14="http://schemas.microsoft.com/office/powerpoint/2010/main" val="277187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Front End</a:t>
            </a:r>
            <a:endParaRPr lang="en-US" dirty="0"/>
          </a:p>
          <a:p>
            <a:pPr marL="1427163" lvl="2" indent="-284163"/>
            <a:r>
              <a:rPr lang="en-US" b="1" dirty="0"/>
              <a:t>Navigation</a:t>
            </a:r>
          </a:p>
          <a:p>
            <a:pPr marL="1427163" lvl="2" indent="-284163"/>
            <a:r>
              <a:rPr lang="en-US" b="1" dirty="0"/>
              <a:t>Layout of pages with sample data</a:t>
            </a:r>
          </a:p>
          <a:p>
            <a:pPr marL="1427163" lvl="2" indent="-284163"/>
            <a:r>
              <a:rPr lang="en-US" b="1" dirty="0"/>
              <a:t>Different layout of Photo Gallery (with lightbox) and Contact pages</a:t>
            </a:r>
          </a:p>
          <a:p>
            <a:pPr marL="857250" lvl="1"/>
            <a:r>
              <a:rPr lang="en-US" b="1" dirty="0"/>
              <a:t>Backend</a:t>
            </a:r>
          </a:p>
          <a:p>
            <a:pPr marL="1427163" lvl="2" indent="-284163"/>
            <a:r>
              <a:rPr lang="en-US" b="1" dirty="0"/>
              <a:t>Logging in/Logging out</a:t>
            </a:r>
          </a:p>
          <a:p>
            <a:pPr marL="1427163" lvl="2" indent="-284163"/>
            <a:r>
              <a:rPr lang="en-US" b="1" dirty="0"/>
              <a:t>Admin</a:t>
            </a:r>
          </a:p>
          <a:p>
            <a:pPr marL="1427163" lvl="2" indent="-284163"/>
            <a:r>
              <a:rPr lang="en-US" b="1" dirty="0"/>
              <a:t>Home</a:t>
            </a:r>
          </a:p>
          <a:p>
            <a:pPr marL="1427163" lvl="2" indent="-284163"/>
            <a:r>
              <a:rPr lang="en-US" b="1" dirty="0"/>
              <a:t>About (which is the same for Services, Stylists, and Products)</a:t>
            </a:r>
            <a:endParaRPr lang="en-US" b="1" dirty="0">
              <a:solidFill>
                <a:srgbClr val="006699"/>
              </a:solidFill>
            </a:endParaRPr>
          </a:p>
          <a:p>
            <a:pPr marL="1427163" lvl="2" indent="-284163"/>
            <a:r>
              <a:rPr lang="en-US" b="1" dirty="0"/>
              <a:t>Photos (with added improvements)</a:t>
            </a:r>
            <a:endParaRPr lang="en-US" b="1" dirty="0">
              <a:solidFill>
                <a:srgbClr val="006699"/>
              </a:solidFill>
            </a:endParaRPr>
          </a:p>
          <a:p>
            <a:pPr marL="1427163" lvl="2" indent="-284163"/>
            <a:r>
              <a:rPr lang="en-US" b="1" dirty="0"/>
              <a:t>Inventory</a:t>
            </a:r>
            <a:endParaRPr lang="en-US" b="1" dirty="0">
              <a:solidFill>
                <a:srgbClr val="006699"/>
              </a:solidFill>
            </a:endParaRPr>
          </a:p>
          <a:p>
            <a:pPr marL="2114550" lvl="3"/>
            <a:r>
              <a:rPr lang="en-US" b="1" dirty="0"/>
              <a:t>Adding a new item</a:t>
            </a:r>
          </a:p>
          <a:p>
            <a:pPr marL="2114550" lvl="3"/>
            <a:r>
              <a:rPr lang="en-US" b="1" dirty="0"/>
              <a:t>Adding a new customer</a:t>
            </a:r>
          </a:p>
          <a:p>
            <a:pPr marL="2114550" lvl="3"/>
            <a:r>
              <a:rPr lang="en-US" b="1" dirty="0"/>
              <a:t>Scanning a sale</a:t>
            </a:r>
          </a:p>
          <a:p>
            <a:pPr marL="2171700" lvl="3"/>
            <a:r>
              <a:rPr lang="en-US" b="1" dirty="0"/>
              <a:t>Reports</a:t>
            </a:r>
          </a:p>
          <a:p>
            <a:pPr marL="1771650" lvl="2"/>
            <a:endParaRPr lang="en-US" b="1" dirty="0"/>
          </a:p>
          <a:p>
            <a:pPr marL="1885950" lvl="2"/>
            <a:endParaRPr lang="en-US" b="1" dirty="0"/>
          </a:p>
          <a:p>
            <a:pPr marL="12573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5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The SK Salon website is now ready for further improvements:</a:t>
            </a:r>
          </a:p>
          <a:p>
            <a:pPr lvl="1"/>
            <a:r>
              <a:rPr lang="en-US" sz="2200" dirty="0"/>
              <a:t>More functionality building on the base</a:t>
            </a:r>
          </a:p>
          <a:p>
            <a:pPr lvl="1"/>
            <a:r>
              <a:rPr lang="en-US" sz="2200" dirty="0"/>
              <a:t>Incorporating different features</a:t>
            </a:r>
          </a:p>
          <a:p>
            <a:pPr lvl="1"/>
            <a:r>
              <a:rPr lang="en-US" sz="2200" dirty="0"/>
              <a:t>Solid base to add more options to grow and expand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/>
              <a:t>We are proud of the work we were able to create in a short amount of time and feel we’ve created a solid base from which more work can grow.</a:t>
            </a:r>
          </a:p>
        </p:txBody>
      </p:sp>
    </p:spTree>
    <p:extLst>
      <p:ext uri="{BB962C8B-B14F-4D97-AF65-F5344CB8AC3E}">
        <p14:creationId xmlns:p14="http://schemas.microsoft.com/office/powerpoint/2010/main" val="221241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1550"/>
            <a:ext cx="8229600" cy="3394075"/>
          </a:xfrm>
        </p:spPr>
        <p:txBody>
          <a:bodyPr/>
          <a:lstStyle/>
          <a:p>
            <a:r>
              <a:rPr lang="en-US" sz="2200" dirty="0"/>
              <a:t>Adding a scheduling app</a:t>
            </a:r>
          </a:p>
          <a:p>
            <a:r>
              <a:rPr lang="en-US" sz="2200" dirty="0"/>
              <a:t>Adding functionality that would allow dragging and dropping content on the administrative portal</a:t>
            </a:r>
          </a:p>
          <a:p>
            <a:r>
              <a:rPr lang="en-US" sz="2200" dirty="0"/>
              <a:t>Add user permissions</a:t>
            </a:r>
          </a:p>
          <a:p>
            <a:r>
              <a:rPr lang="en-US" sz="2200" dirty="0"/>
              <a:t>Photo descriptions in the gallery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800" b="1" dirty="0"/>
              <a:t>Advice for the group taking over this project:</a:t>
            </a:r>
          </a:p>
          <a:p>
            <a:pPr lvl="1"/>
            <a:r>
              <a:rPr lang="en-US" sz="1800" dirty="0"/>
              <a:t>Spend some time learning the nuances of PHP and MySQL before you begin tackling the next steps.  It will save you time and effort when thinking about design and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8422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JM" dirty="0">
                <a:cs typeface="Pacifico" charset="0"/>
              </a:rPr>
              <a:t>THANK YOU </a:t>
            </a:r>
            <a:r>
              <a:rPr lang="en-JM" dirty="0">
                <a:solidFill>
                  <a:srgbClr val="006699"/>
                </a:solidFill>
                <a:cs typeface="Pacifico" charset="0"/>
              </a:rPr>
              <a:t>FOR YOUR TIME</a:t>
            </a:r>
            <a:endParaRPr lang="en-JM" dirty="0">
              <a:solidFill>
                <a:srgbClr val="0066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571750"/>
            <a:ext cx="6477000" cy="710513"/>
          </a:xfrm>
        </p:spPr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Michelle </a:t>
            </a:r>
            <a:r>
              <a:rPr lang="en-JM" sz="1600" dirty="0" err="1">
                <a:solidFill>
                  <a:srgbClr val="174A75"/>
                </a:solidFill>
                <a:ea typeface="+mn-ea"/>
              </a:rPr>
              <a:t>Cominotto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Haley Hardwick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Taylor Jellico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Ben </a:t>
            </a:r>
            <a:r>
              <a:rPr lang="en-JM" sz="1600" dirty="0" err="1">
                <a:solidFill>
                  <a:srgbClr val="174A75"/>
                </a:solidFill>
                <a:ea typeface="+mn-ea"/>
              </a:rPr>
              <a:t>Wanagat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JM" sz="1200" dirty="0">
              <a:solidFill>
                <a:srgbClr val="4DC3FF"/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8ACF"/>
              </a:solidFill>
              <a:ea typeface="+mn-ea"/>
            </a:endParaRPr>
          </a:p>
        </p:txBody>
      </p:sp>
      <p:pic>
        <p:nvPicPr>
          <p:cNvPr id="44036" name="Picture 3" descr="C:\Users\ADRIEN~1.REY\AppData\Local\Temp\Rar$DR63.888\icons grid\plane_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495550"/>
            <a:ext cx="122555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customer’s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813"/>
            <a:ext cx="8229600" cy="2271282"/>
          </a:xfrm>
        </p:spPr>
        <p:txBody>
          <a:bodyPr/>
          <a:lstStyle/>
          <a:p>
            <a:r>
              <a:rPr lang="en-US" sz="2400" dirty="0"/>
              <a:t>Sandee Kranz was in the process of opening up her own salon, The SK Salon.  She needed a website for growing her customer base and getting relevant information to current customers.  Ms. Kranz also needed a simple backend website to update her content and manage inventory, customers, and employees.</a:t>
            </a:r>
          </a:p>
        </p:txBody>
      </p:sp>
    </p:spTree>
    <p:extLst>
      <p:ext uri="{BB962C8B-B14F-4D97-AF65-F5344CB8AC3E}">
        <p14:creationId xmlns:p14="http://schemas.microsoft.com/office/powerpoint/2010/main" val="351892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to the team…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Brand new development—no team had developed anything before</a:t>
            </a:r>
          </a:p>
          <a:p>
            <a:r>
              <a:rPr lang="en-US" sz="2400" dirty="0"/>
              <a:t>Learning PHP, MySQL, CSS, and HTML in a short amount of time</a:t>
            </a:r>
          </a:p>
          <a:p>
            <a:r>
              <a:rPr lang="en-US" sz="2400" dirty="0"/>
              <a:t>Understanding the unique needs of a salon website in order to design the best site possible.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462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a clean, elegant, responsive website taking into account the colors and design wishes of the customer</a:t>
            </a:r>
          </a:p>
          <a:p>
            <a:r>
              <a:rPr lang="en-US" sz="2000" dirty="0"/>
              <a:t>Make sure the website is mobile-friendly</a:t>
            </a:r>
          </a:p>
          <a:p>
            <a:r>
              <a:rPr lang="en-US" sz="2000" dirty="0"/>
              <a:t>Design a clean, easy-to-use interface for the backend website that is powerful enough to contain all needed information</a:t>
            </a:r>
          </a:p>
          <a:p>
            <a:r>
              <a:rPr lang="en-US" sz="2000" dirty="0"/>
              <a:t>Create a database that links to both front and backend to make the webpage dynamic and editable by the customer without any coding experience</a:t>
            </a:r>
          </a:p>
          <a:p>
            <a:r>
              <a:rPr lang="en-US" sz="2000" dirty="0"/>
              <a:t>Create a user-friendly inventory app to account for sales, inventory, and customers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38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2"/>
            <a:r>
              <a:rPr lang="en-US" sz="2200" dirty="0"/>
              <a:t>Site Map (Main Site)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24848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09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9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162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80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366"/>
            <a:ext cx="6186488" cy="3395784"/>
          </a:xfrm>
        </p:spPr>
        <p:txBody>
          <a:bodyPr/>
          <a:lstStyle/>
          <a:p>
            <a:pPr lvl="1"/>
            <a:r>
              <a:rPr lang="en-US" sz="2200" dirty="0"/>
              <a:t>Sitemap - Backend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-21492"/>
            <a:ext cx="2846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/>
              <a:t>ERD Diagram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-171450"/>
            <a:ext cx="4785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2"/>
            <a:r>
              <a:rPr lang="en-US" sz="2200" dirty="0"/>
              <a:t>Front End/Navigation/Design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1" y="1651333"/>
            <a:ext cx="4711700" cy="2662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87" y="1674093"/>
            <a:ext cx="1536700" cy="260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6" y="1628573"/>
            <a:ext cx="1895507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1"/>
            <a:r>
              <a:rPr lang="en-US" sz="2200" dirty="0"/>
              <a:t>Back end/Admin Portal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70416"/>
            <a:ext cx="4114800" cy="2241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0127"/>
            <a:ext cx="499824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7321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StateOfficial">
  <a:themeElements>
    <a:clrScheme name="ASU Theme">
      <a:dk1>
        <a:srgbClr val="006699"/>
      </a:dk1>
      <a:lt1>
        <a:sysClr val="window" lastClr="FFFFFF"/>
      </a:lt1>
      <a:dk2>
        <a:srgbClr val="004466"/>
      </a:dk2>
      <a:lt2>
        <a:srgbClr val="EEEED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C424613-483F-024D-A179-F8E1EBAB6A49}" vid="{51346DD0-00FB-7443-BFDB-E8D2C67323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Revised CS452 Final Presentation</Template>
  <TotalTime>588</TotalTime>
  <Words>364</Words>
  <Application>Microsoft Office PowerPoint</Application>
  <PresentationFormat>On-screen Show (16:9)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ＭＳ Ｐゴシック</vt:lpstr>
      <vt:lpstr>Arial</vt:lpstr>
      <vt:lpstr>Bebas Neue</vt:lpstr>
      <vt:lpstr>BebasNEUE</vt:lpstr>
      <vt:lpstr>Calibri</vt:lpstr>
      <vt:lpstr>Courier New</vt:lpstr>
      <vt:lpstr>Futura LT Bold</vt:lpstr>
      <vt:lpstr>Futura LT Condensed</vt:lpstr>
      <vt:lpstr>Pacifico</vt:lpstr>
      <vt:lpstr>Trajan Pro</vt:lpstr>
      <vt:lpstr>AthensStateOfficial</vt:lpstr>
      <vt:lpstr>The SK Salon Website</vt:lpstr>
      <vt:lpstr>The customer’s problem…</vt:lpstr>
      <vt:lpstr>Challenge to the team…</vt:lpstr>
      <vt:lpstr>Proposed solution</vt:lpstr>
      <vt:lpstr>Details</vt:lpstr>
      <vt:lpstr>Details</vt:lpstr>
      <vt:lpstr>Details</vt:lpstr>
      <vt:lpstr>Details</vt:lpstr>
      <vt:lpstr>Details</vt:lpstr>
      <vt:lpstr>Results</vt:lpstr>
      <vt:lpstr>Demonstration</vt:lpstr>
      <vt:lpstr>Conclusions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jdauwen@my.athens.edu</dc:creator>
  <cp:lastModifiedBy>Haley Hardwick</cp:lastModifiedBy>
  <cp:revision>172</cp:revision>
  <dcterms:created xsi:type="dcterms:W3CDTF">2015-11-25T20:28:22Z</dcterms:created>
  <dcterms:modified xsi:type="dcterms:W3CDTF">2017-04-27T17:28:59Z</dcterms:modified>
</cp:coreProperties>
</file>